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5143500" cx="9144000"/>
  <p:notesSz cx="6858000" cy="9144000"/>
  <p:embeddedFontLst>
    <p:embeddedFont>
      <p:font typeface="Montserrat"/>
      <p:regular r:id="rId22"/>
      <p:bold r:id="rId23"/>
      <p:italic r:id="rId24"/>
      <p:boldItalic r:id="rId25"/>
    </p:embeddedFont>
    <p:embeddedFont>
      <p:font typeface="Lato"/>
      <p:regular r:id="rId26"/>
      <p:bold r:id="rId27"/>
      <p:italic r:id="rId28"/>
      <p:boldItalic r:id="rId29"/>
    </p:embeddedFont>
    <p:embeddedFont>
      <p:font typeface="Montserrat Medium"/>
      <p:regular r:id="rId30"/>
      <p:bold r:id="rId31"/>
      <p:italic r:id="rId32"/>
      <p:boldItalic r:id="rId33"/>
    </p:embeddedFont>
    <p:embeddedFont>
      <p:font typeface="Montserrat ExtraBold"/>
      <p:bold r:id="rId34"/>
      <p:boldItalic r:id="rId35"/>
    </p:embeddedFont>
    <p:embeddedFont>
      <p:font typeface="Roboto Mono"/>
      <p:regular r:id="rId36"/>
      <p:bold r:id="rId37"/>
      <p:italic r:id="rId38"/>
      <p:boldItalic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Montserrat-regular.fntdata"/><Relationship Id="rId21" Type="http://schemas.openxmlformats.org/officeDocument/2006/relationships/slide" Target="slides/slide16.xml"/><Relationship Id="rId24" Type="http://schemas.openxmlformats.org/officeDocument/2006/relationships/font" Target="fonts/Montserrat-italic.fntdata"/><Relationship Id="rId23" Type="http://schemas.openxmlformats.org/officeDocument/2006/relationships/font" Target="fonts/Montserrat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Lato-regular.fntdata"/><Relationship Id="rId25" Type="http://schemas.openxmlformats.org/officeDocument/2006/relationships/font" Target="fonts/Montserrat-boldItalic.fntdata"/><Relationship Id="rId28" Type="http://schemas.openxmlformats.org/officeDocument/2006/relationships/font" Target="fonts/Lato-italic.fntdata"/><Relationship Id="rId27" Type="http://schemas.openxmlformats.org/officeDocument/2006/relationships/font" Target="fonts/Lato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Lato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MontserratMedium-bold.fntdata"/><Relationship Id="rId30" Type="http://schemas.openxmlformats.org/officeDocument/2006/relationships/font" Target="fonts/MontserratMedium-regular.fntdata"/><Relationship Id="rId11" Type="http://schemas.openxmlformats.org/officeDocument/2006/relationships/slide" Target="slides/slide6.xml"/><Relationship Id="rId33" Type="http://schemas.openxmlformats.org/officeDocument/2006/relationships/font" Target="fonts/MontserratMedium-boldItalic.fntdata"/><Relationship Id="rId10" Type="http://schemas.openxmlformats.org/officeDocument/2006/relationships/slide" Target="slides/slide5.xml"/><Relationship Id="rId32" Type="http://schemas.openxmlformats.org/officeDocument/2006/relationships/font" Target="fonts/MontserratMedium-italic.fntdata"/><Relationship Id="rId13" Type="http://schemas.openxmlformats.org/officeDocument/2006/relationships/slide" Target="slides/slide8.xml"/><Relationship Id="rId35" Type="http://schemas.openxmlformats.org/officeDocument/2006/relationships/font" Target="fonts/MontserratExtraBold-boldItalic.fntdata"/><Relationship Id="rId12" Type="http://schemas.openxmlformats.org/officeDocument/2006/relationships/slide" Target="slides/slide7.xml"/><Relationship Id="rId34" Type="http://schemas.openxmlformats.org/officeDocument/2006/relationships/font" Target="fonts/MontserratExtraBold-bold.fntdata"/><Relationship Id="rId15" Type="http://schemas.openxmlformats.org/officeDocument/2006/relationships/slide" Target="slides/slide10.xml"/><Relationship Id="rId37" Type="http://schemas.openxmlformats.org/officeDocument/2006/relationships/font" Target="fonts/RobotoMono-bold.fntdata"/><Relationship Id="rId14" Type="http://schemas.openxmlformats.org/officeDocument/2006/relationships/slide" Target="slides/slide9.xml"/><Relationship Id="rId36" Type="http://schemas.openxmlformats.org/officeDocument/2006/relationships/font" Target="fonts/RobotoMono-regular.fntdata"/><Relationship Id="rId17" Type="http://schemas.openxmlformats.org/officeDocument/2006/relationships/slide" Target="slides/slide12.xml"/><Relationship Id="rId39" Type="http://schemas.openxmlformats.org/officeDocument/2006/relationships/font" Target="fonts/RobotoMono-boldItalic.fntdata"/><Relationship Id="rId16" Type="http://schemas.openxmlformats.org/officeDocument/2006/relationships/slide" Target="slides/slide11.xml"/><Relationship Id="rId38" Type="http://schemas.openxmlformats.org/officeDocument/2006/relationships/font" Target="fonts/RobotoMono-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c6f73a04f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c6f73a04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5cef1f9744_0_4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35cef1f9744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35bfa876b81_0_3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35bfa876b81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35d9866be5b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35d9866be5b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35bfa876b81_0_3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35bfa876b81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35d9267b43c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35d9267b43c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35d9866be5b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35d9866be5b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c6f73a04f_0_4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c6f73a04f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5cef1f9744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35cef1f9744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c6f73a04f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c6f73a04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5d9866be5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35d9866be5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5cef1f9744_0_2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5cef1f9744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35cef1f9744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35cef1f9744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35d9866be5b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35d9866be5b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35bfa876b81_0_1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35bfa876b81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35bfa876b81_0_4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35bfa876b81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3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4.png"/><Relationship Id="rId4" Type="http://schemas.openxmlformats.org/officeDocument/2006/relationships/image" Target="../media/image30.png"/><Relationship Id="rId5" Type="http://schemas.openxmlformats.org/officeDocument/2006/relationships/image" Target="../media/image26.png"/><Relationship Id="rId6" Type="http://schemas.openxmlformats.org/officeDocument/2006/relationships/image" Target="../media/image2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7.png"/><Relationship Id="rId4" Type="http://schemas.openxmlformats.org/officeDocument/2006/relationships/image" Target="../media/image19.png"/><Relationship Id="rId5" Type="http://schemas.openxmlformats.org/officeDocument/2006/relationships/image" Target="../media/image2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Relationship Id="rId4" Type="http://schemas.openxmlformats.org/officeDocument/2006/relationships/image" Target="../media/image3.png"/><Relationship Id="rId5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0.png"/><Relationship Id="rId4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2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15.png"/><Relationship Id="rId5" Type="http://schemas.openxmlformats.org/officeDocument/2006/relationships/image" Target="../media/image8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Relationship Id="rId4" Type="http://schemas.openxmlformats.org/officeDocument/2006/relationships/image" Target="../media/image9.png"/><Relationship Id="rId5" Type="http://schemas.openxmlformats.org/officeDocument/2006/relationships/image" Target="../media/image12.png"/><Relationship Id="rId6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9.png"/><Relationship Id="rId4" Type="http://schemas.openxmlformats.org/officeDocument/2006/relationships/image" Target="../media/image3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Relationship Id="rId4" Type="http://schemas.openxmlformats.org/officeDocument/2006/relationships/image" Target="../media/image2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Dream Team COS10026</a:t>
            </a:r>
            <a:endParaRPr/>
          </a:p>
        </p:txBody>
      </p:sp>
      <p:sp>
        <p:nvSpPr>
          <p:cNvPr id="135" name="Google Shape;135;p13"/>
          <p:cNvSpPr txBox="1"/>
          <p:nvPr>
            <p:ph idx="1" type="subTitle"/>
          </p:nvPr>
        </p:nvSpPr>
        <p:spPr>
          <a:xfrm>
            <a:off x="4282775" y="3248225"/>
            <a:ext cx="4694700" cy="87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rPr lang="en" sz="1660"/>
              <a:t>Project part 2</a:t>
            </a:r>
            <a:endParaRPr sz="166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rPr lang="en" sz="1660"/>
              <a:t>By Remy Amor, Amanuial Ashagrie, William Anthony</a:t>
            </a:r>
            <a:endParaRPr sz="1660"/>
          </a:p>
        </p:txBody>
      </p:sp>
      <p:pic>
        <p:nvPicPr>
          <p:cNvPr id="136" name="Google Shape;136;p13" title="about_me_group_photo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975" y="3032001"/>
            <a:ext cx="3361126" cy="1890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2"/>
          <p:cNvSpPr txBox="1"/>
          <p:nvPr>
            <p:ph type="title"/>
          </p:nvPr>
        </p:nvSpPr>
        <p:spPr>
          <a:xfrm>
            <a:off x="474125" y="236125"/>
            <a:ext cx="5838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DataBase Interaction - Aman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Server side validation</a:t>
            </a:r>
            <a:endParaRPr sz="2600"/>
          </a:p>
        </p:txBody>
      </p:sp>
      <p:sp>
        <p:nvSpPr>
          <p:cNvPr id="219" name="Google Shape;219;p22"/>
          <p:cNvSpPr txBox="1"/>
          <p:nvPr/>
        </p:nvSpPr>
        <p:spPr>
          <a:xfrm>
            <a:off x="132675" y="3010775"/>
            <a:ext cx="2866200" cy="3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Inject Into Database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0" name="Google Shape;220;p22"/>
          <p:cNvSpPr txBox="1"/>
          <p:nvPr/>
        </p:nvSpPr>
        <p:spPr>
          <a:xfrm>
            <a:off x="132675" y="3386075"/>
            <a:ext cx="3633600" cy="30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CCCCCC"/>
                </a:solidFill>
                <a:highlight>
                  <a:srgbClr val="1F1F1F"/>
                </a:highlight>
                <a:latin typeface="Lato"/>
                <a:ea typeface="Lato"/>
                <a:cs typeface="Lato"/>
                <a:sym typeface="Lato"/>
              </a:rPr>
              <a:t>If all Inputs are Valid and not malicious, add the following values into </a:t>
            </a:r>
            <a:r>
              <a:rPr lang="en" sz="1350">
                <a:solidFill>
                  <a:srgbClr val="CCCCCC"/>
                </a:solidFill>
                <a:highlight>
                  <a:srgbClr val="1F1F1F"/>
                </a:highlight>
                <a:latin typeface="Lato"/>
                <a:ea typeface="Lato"/>
                <a:cs typeface="Lato"/>
                <a:sym typeface="Lato"/>
              </a:rPr>
              <a:t>Database</a:t>
            </a:r>
            <a:r>
              <a:rPr lang="en" sz="1350">
                <a:solidFill>
                  <a:srgbClr val="CCCCCC"/>
                </a:solidFill>
                <a:highlight>
                  <a:srgbClr val="1F1F1F"/>
                </a:highlight>
                <a:latin typeface="Lato"/>
                <a:ea typeface="Lato"/>
                <a:cs typeface="Lato"/>
                <a:sym typeface="Lato"/>
              </a:rPr>
              <a:t> -</a:t>
            </a:r>
            <a:endParaRPr sz="1350">
              <a:solidFill>
                <a:srgbClr val="CCCCCC"/>
              </a:solidFill>
              <a:highlight>
                <a:srgbClr val="1F1F1F"/>
              </a:highlight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1" name="Google Shape;221;p22"/>
          <p:cNvSpPr txBox="1"/>
          <p:nvPr/>
        </p:nvSpPr>
        <p:spPr>
          <a:xfrm>
            <a:off x="5078750" y="1810863"/>
            <a:ext cx="2866200" cy="3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Redirect to Error Page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2" name="Google Shape;222;p22"/>
          <p:cNvSpPr txBox="1"/>
          <p:nvPr/>
        </p:nvSpPr>
        <p:spPr>
          <a:xfrm>
            <a:off x="5078750" y="2244825"/>
            <a:ext cx="3633600" cy="30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CCCCCC"/>
                </a:solidFill>
                <a:highlight>
                  <a:srgbClr val="1F1F1F"/>
                </a:highlight>
                <a:latin typeface="Lato"/>
                <a:ea typeface="Lato"/>
                <a:cs typeface="Lato"/>
                <a:sym typeface="Lato"/>
              </a:rPr>
              <a:t>Store which inputs are causing errors - </a:t>
            </a:r>
            <a:endParaRPr sz="1350">
              <a:solidFill>
                <a:srgbClr val="CCCCCC"/>
              </a:solidFill>
              <a:highlight>
                <a:srgbClr val="1F1F1F"/>
              </a:highlight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3" name="Google Shape;223;p22"/>
          <p:cNvSpPr txBox="1"/>
          <p:nvPr/>
        </p:nvSpPr>
        <p:spPr>
          <a:xfrm>
            <a:off x="4257925" y="2049250"/>
            <a:ext cx="522600" cy="3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24" name="Google Shape;22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675" y="4027004"/>
            <a:ext cx="5149574" cy="511025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22"/>
          <p:cNvSpPr txBox="1"/>
          <p:nvPr/>
        </p:nvSpPr>
        <p:spPr>
          <a:xfrm>
            <a:off x="132675" y="1802325"/>
            <a:ext cx="40980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CCCCCC"/>
                </a:solidFill>
                <a:highlight>
                  <a:srgbClr val="1F1F1F"/>
                </a:highlight>
                <a:latin typeface="Lato"/>
                <a:ea typeface="Lato"/>
                <a:cs typeface="Lato"/>
                <a:sym typeface="Lato"/>
              </a:rPr>
              <a:t>After Sanitizing and Validating all inputs : </a:t>
            </a:r>
            <a:endParaRPr/>
          </a:p>
        </p:txBody>
      </p:sp>
      <p:pic>
        <p:nvPicPr>
          <p:cNvPr id="226" name="Google Shape;226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2670" y="1384825"/>
            <a:ext cx="8967399" cy="169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36774" y="2578425"/>
            <a:ext cx="4007224" cy="114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04423" y="1853498"/>
            <a:ext cx="1532588" cy="1532588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3"/>
          <p:cNvSpPr txBox="1"/>
          <p:nvPr>
            <p:ph type="title"/>
          </p:nvPr>
        </p:nvSpPr>
        <p:spPr>
          <a:xfrm>
            <a:off x="474125" y="236125"/>
            <a:ext cx="5838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Database Interaction - Remy</a:t>
            </a:r>
            <a:endParaRPr/>
          </a:p>
        </p:txBody>
      </p:sp>
      <p:sp>
        <p:nvSpPr>
          <p:cNvPr id="234" name="Google Shape;234;p23"/>
          <p:cNvSpPr txBox="1"/>
          <p:nvPr/>
        </p:nvSpPr>
        <p:spPr>
          <a:xfrm>
            <a:off x="474125" y="1245350"/>
            <a:ext cx="2866200" cy="3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EOI &amp; Manager Details Table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5" name="Google Shape;235;p23"/>
          <p:cNvSpPr txBox="1"/>
          <p:nvPr/>
        </p:nvSpPr>
        <p:spPr>
          <a:xfrm>
            <a:off x="474125" y="1620650"/>
            <a:ext cx="3633600" cy="30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CCCCCC"/>
                </a:solidFill>
                <a:highlight>
                  <a:srgbClr val="1F1F1F"/>
                </a:highlight>
                <a:latin typeface="Lato"/>
                <a:ea typeface="Lato"/>
                <a:cs typeface="Lato"/>
                <a:sym typeface="Lato"/>
              </a:rPr>
              <a:t>My interaction with the database involved retrieving, displaying, changing and deleting EOI records from </a:t>
            </a:r>
            <a:r>
              <a:rPr lang="en" sz="1350">
                <a:solidFill>
                  <a:srgbClr val="CCCCCC"/>
                </a:solidFill>
                <a:highlight>
                  <a:srgbClr val="1F1F1F"/>
                </a:highlight>
                <a:latin typeface="Lato"/>
                <a:ea typeface="Lato"/>
                <a:cs typeface="Lato"/>
                <a:sym typeface="Lato"/>
              </a:rPr>
              <a:t>the eoi_tb according to the managers needs.</a:t>
            </a:r>
            <a:endParaRPr sz="1350">
              <a:solidFill>
                <a:srgbClr val="CCCCCC"/>
              </a:solidFill>
              <a:highlight>
                <a:srgbClr val="1F1F1F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CCCCCC"/>
              </a:solidFill>
              <a:highlight>
                <a:srgbClr val="1F1F1F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CCCCCC"/>
                </a:solidFill>
                <a:highlight>
                  <a:srgbClr val="1F1F1F"/>
                </a:highlight>
                <a:latin typeface="Lato"/>
                <a:ea typeface="Lato"/>
                <a:cs typeface="Lato"/>
                <a:sym typeface="Lato"/>
              </a:rPr>
              <a:t>I also authenticated manager </a:t>
            </a:r>
            <a:endParaRPr sz="1350">
              <a:solidFill>
                <a:srgbClr val="CCCCCC"/>
              </a:solidFill>
              <a:highlight>
                <a:srgbClr val="1F1F1F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CCCCCC"/>
                </a:solidFill>
                <a:highlight>
                  <a:srgbClr val="1F1F1F"/>
                </a:highlight>
                <a:latin typeface="Lato"/>
                <a:ea typeface="Lato"/>
                <a:cs typeface="Lato"/>
                <a:sym typeface="Lato"/>
              </a:rPr>
              <a:t>Details and inserted new manager</a:t>
            </a:r>
            <a:endParaRPr sz="1350">
              <a:solidFill>
                <a:srgbClr val="CCCCCC"/>
              </a:solidFill>
              <a:highlight>
                <a:srgbClr val="1F1F1F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CCCCCC"/>
                </a:solidFill>
                <a:highlight>
                  <a:srgbClr val="1F1F1F"/>
                </a:highlight>
                <a:latin typeface="Lato"/>
                <a:ea typeface="Lato"/>
                <a:cs typeface="Lato"/>
                <a:sym typeface="Lato"/>
              </a:rPr>
              <a:t>logins.</a:t>
            </a:r>
            <a:endParaRPr sz="1350">
              <a:solidFill>
                <a:srgbClr val="CCCCCC"/>
              </a:solidFill>
              <a:highlight>
                <a:srgbClr val="1F1F1F"/>
              </a:highlight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36" name="Google Shape;23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47575" y="-47376"/>
            <a:ext cx="2133402" cy="21334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26100" y="1752847"/>
            <a:ext cx="5018125" cy="60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39679" y="2722175"/>
            <a:ext cx="5904546" cy="197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4"/>
          <p:cNvSpPr txBox="1"/>
          <p:nvPr>
            <p:ph type="title"/>
          </p:nvPr>
        </p:nvSpPr>
        <p:spPr>
          <a:xfrm>
            <a:off x="322950" y="243825"/>
            <a:ext cx="6719400" cy="119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Database</a:t>
            </a:r>
            <a:r>
              <a:rPr lang="en"/>
              <a:t> interaction - William</a:t>
            </a:r>
            <a:endParaRPr/>
          </a:p>
        </p:txBody>
      </p:sp>
      <p:sp>
        <p:nvSpPr>
          <p:cNvPr id="244" name="Google Shape;244;p24"/>
          <p:cNvSpPr txBox="1"/>
          <p:nvPr/>
        </p:nvSpPr>
        <p:spPr>
          <a:xfrm>
            <a:off x="373800" y="1285875"/>
            <a:ext cx="3902400" cy="32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My data base interactions were primarily focused on the jobs page</a:t>
            </a:r>
            <a:endParaRPr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j</a:t>
            </a:r>
            <a:r>
              <a:rPr lang="en" sz="13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obs.php – Database Interaction Summary</a:t>
            </a:r>
            <a:endParaRPr sz="13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en" sz="11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Connects to the MySQL database via settings.php</a:t>
            </a:r>
            <a:br>
              <a:rPr lang="en" sz="11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</a:br>
            <a:endParaRPr sz="11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en" sz="11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Performs a SELECT * FROM jobs to fetch all job listings</a:t>
            </a:r>
            <a:br>
              <a:rPr lang="en" sz="11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</a:br>
            <a:endParaRPr sz="11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 Medium"/>
              <a:buChar char="●"/>
            </a:pPr>
            <a:r>
              <a:rPr lang="en" sz="11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Dynamically loops through each job record</a:t>
            </a:r>
            <a:br>
              <a:rPr lang="en" sz="11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</a:br>
            <a:endParaRPr sz="11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 Medium"/>
              <a:buChar char="●"/>
            </a:pPr>
            <a:r>
              <a:rPr lang="en" sz="11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Outputs each job as a formatted HTML section</a:t>
            </a:r>
            <a:endParaRPr sz="11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45" name="Google Shape;245;p24" title="Screenshot 2025-05-26 193506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51025" y="1931750"/>
            <a:ext cx="4514850" cy="160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5"/>
          <p:cNvSpPr txBox="1"/>
          <p:nvPr>
            <p:ph type="title"/>
          </p:nvPr>
        </p:nvSpPr>
        <p:spPr>
          <a:xfrm>
            <a:off x="474125" y="236125"/>
            <a:ext cx="5838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 - Remy</a:t>
            </a:r>
            <a:endParaRPr/>
          </a:p>
        </p:txBody>
      </p:sp>
      <p:sp>
        <p:nvSpPr>
          <p:cNvPr id="251" name="Google Shape;251;p25"/>
          <p:cNvSpPr txBox="1"/>
          <p:nvPr/>
        </p:nvSpPr>
        <p:spPr>
          <a:xfrm>
            <a:off x="474125" y="1253875"/>
            <a:ext cx="4149000" cy="33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CCCCCC"/>
                </a:solidFill>
                <a:highlight>
                  <a:srgbClr val="1F1F1F"/>
                </a:highlight>
                <a:latin typeface="Lato"/>
                <a:ea typeface="Lato"/>
                <a:cs typeface="Lato"/>
                <a:sym typeface="Lato"/>
              </a:rPr>
              <a:t>During</a:t>
            </a:r>
            <a:r>
              <a:rPr lang="en" sz="1350">
                <a:solidFill>
                  <a:srgbClr val="CCCCCC"/>
                </a:solidFill>
                <a:highlight>
                  <a:srgbClr val="1F1F1F"/>
                </a:highlight>
                <a:latin typeface="Lato"/>
                <a:ea typeface="Lato"/>
                <a:cs typeface="Lato"/>
                <a:sym typeface="Lato"/>
              </a:rPr>
              <a:t> this project and from my contributions I learned about:</a:t>
            </a:r>
            <a:endParaRPr sz="1350">
              <a:solidFill>
                <a:srgbClr val="CCCCCC"/>
              </a:solidFill>
              <a:highlight>
                <a:srgbClr val="1F1F1F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CCCCCC"/>
              </a:solidFill>
              <a:highlight>
                <a:srgbClr val="1F1F1F"/>
              </a:highlight>
              <a:latin typeface="Lato"/>
              <a:ea typeface="Lato"/>
              <a:cs typeface="Lato"/>
              <a:sym typeface="Lato"/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350"/>
              <a:buFont typeface="Lato"/>
              <a:buChar char="●"/>
            </a:pPr>
            <a:r>
              <a:rPr lang="en" sz="1350">
                <a:solidFill>
                  <a:srgbClr val="CCCCCC"/>
                </a:solidFill>
                <a:highlight>
                  <a:srgbClr val="1F1F1F"/>
                </a:highlight>
                <a:latin typeface="Lato"/>
                <a:ea typeface="Lato"/>
                <a:cs typeface="Lato"/>
                <a:sym typeface="Lato"/>
              </a:rPr>
              <a:t>Using PHP and understanding how it functions in relation to MySQL</a:t>
            </a:r>
            <a:endParaRPr sz="1350">
              <a:solidFill>
                <a:srgbClr val="CCCCCC"/>
              </a:solidFill>
              <a:highlight>
                <a:srgbClr val="1F1F1F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CCCCCC"/>
              </a:solidFill>
              <a:highlight>
                <a:srgbClr val="1F1F1F"/>
              </a:highlight>
              <a:latin typeface="Lato"/>
              <a:ea typeface="Lato"/>
              <a:cs typeface="Lato"/>
              <a:sym typeface="Lato"/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350"/>
              <a:buFont typeface="Lato"/>
              <a:buChar char="●"/>
            </a:pPr>
            <a:r>
              <a:rPr lang="en" sz="1350">
                <a:solidFill>
                  <a:srgbClr val="CCCCCC"/>
                </a:solidFill>
                <a:highlight>
                  <a:srgbClr val="1F1F1F"/>
                </a:highlight>
                <a:latin typeface="Lato"/>
                <a:ea typeface="Lato"/>
                <a:cs typeface="Lato"/>
                <a:sym typeface="Lato"/>
              </a:rPr>
              <a:t>SQL Databases and query structure</a:t>
            </a:r>
            <a:endParaRPr sz="1350">
              <a:solidFill>
                <a:srgbClr val="CCCCCC"/>
              </a:solidFill>
              <a:highlight>
                <a:srgbClr val="1F1F1F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CCCCCC"/>
              </a:solidFill>
              <a:highlight>
                <a:srgbClr val="1F1F1F"/>
              </a:highlight>
              <a:latin typeface="Lato"/>
              <a:ea typeface="Lato"/>
              <a:cs typeface="Lato"/>
              <a:sym typeface="Lato"/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350"/>
              <a:buFont typeface="Lato"/>
              <a:buChar char="●"/>
            </a:pPr>
            <a:r>
              <a:rPr lang="en" sz="1350">
                <a:solidFill>
                  <a:srgbClr val="CCCCCC"/>
                </a:solidFill>
                <a:highlight>
                  <a:srgbClr val="1F1F1F"/>
                </a:highlight>
                <a:latin typeface="Lato"/>
                <a:ea typeface="Lato"/>
                <a:cs typeface="Lato"/>
                <a:sym typeface="Lato"/>
              </a:rPr>
              <a:t>Working on databases collaboratively and avoiding redundancy during development</a:t>
            </a:r>
            <a:endParaRPr sz="1350">
              <a:solidFill>
                <a:srgbClr val="CCCCCC"/>
              </a:solidFill>
              <a:highlight>
                <a:srgbClr val="1F1F1F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CCCCCC"/>
              </a:solidFill>
              <a:highlight>
                <a:srgbClr val="1F1F1F"/>
              </a:highlight>
              <a:latin typeface="Lato"/>
              <a:ea typeface="Lato"/>
              <a:cs typeface="Lato"/>
              <a:sym typeface="Lato"/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350"/>
              <a:buFont typeface="Lato"/>
              <a:buChar char="●"/>
            </a:pPr>
            <a:r>
              <a:rPr lang="en" sz="1350">
                <a:solidFill>
                  <a:srgbClr val="CCCCCC"/>
                </a:solidFill>
                <a:highlight>
                  <a:srgbClr val="1F1F1F"/>
                </a:highlight>
                <a:latin typeface="Lato"/>
                <a:ea typeface="Lato"/>
                <a:cs typeface="Lato"/>
                <a:sym typeface="Lato"/>
              </a:rPr>
              <a:t>The important role that backend development has in creating dynamic, functional websites. </a:t>
            </a:r>
            <a:endParaRPr sz="1350">
              <a:solidFill>
                <a:srgbClr val="CCCCCC"/>
              </a:solidFill>
              <a:highlight>
                <a:srgbClr val="1F1F1F"/>
              </a:highlight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2" name="Google Shape;252;p25"/>
          <p:cNvSpPr txBox="1"/>
          <p:nvPr/>
        </p:nvSpPr>
        <p:spPr>
          <a:xfrm>
            <a:off x="4998475" y="1859500"/>
            <a:ext cx="3573900" cy="1108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Big thanks to my teammates for their hard work and communication 😁</a:t>
            </a:r>
            <a:endParaRPr b="1" sz="2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6"/>
          <p:cNvSpPr txBox="1"/>
          <p:nvPr>
            <p:ph type="title"/>
          </p:nvPr>
        </p:nvSpPr>
        <p:spPr>
          <a:xfrm>
            <a:off x="1297500" y="393750"/>
            <a:ext cx="3798900" cy="9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  - Aman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26"/>
          <p:cNvSpPr txBox="1"/>
          <p:nvPr>
            <p:ph idx="1" type="body"/>
          </p:nvPr>
        </p:nvSpPr>
        <p:spPr>
          <a:xfrm>
            <a:off x="1297500" y="1151775"/>
            <a:ext cx="3798900" cy="342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following are some of the key skills I have developed with this project which I intend to apply into my future real-world projects. </a:t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Collaborating effectively with team members on same project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Communicate </a:t>
            </a:r>
            <a:r>
              <a:rPr b="1" lang="en"/>
              <a:t>clearly </a:t>
            </a:r>
            <a:r>
              <a:rPr lang="en"/>
              <a:t>and </a:t>
            </a:r>
            <a:r>
              <a:rPr b="1" lang="en"/>
              <a:t>consistently</a:t>
            </a:r>
            <a:endParaRPr b="1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Effectively Utilize collaborative tools such as Github and Jira which are very much used in the industry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Having understanding and experience in various aspects of website development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From Designing and Styling Web page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To creating a databases that allows for efficient storing and access of data</a:t>
            </a:r>
            <a:endParaRPr/>
          </a:p>
        </p:txBody>
      </p:sp>
      <p:sp>
        <p:nvSpPr>
          <p:cNvPr id="259" name="Google Shape;259;p26"/>
          <p:cNvSpPr txBox="1"/>
          <p:nvPr>
            <p:ph type="title"/>
          </p:nvPr>
        </p:nvSpPr>
        <p:spPr>
          <a:xfrm>
            <a:off x="5584025" y="1648350"/>
            <a:ext cx="3311100" cy="129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 ExtraBold"/>
                <a:ea typeface="Montserrat ExtraBold"/>
                <a:cs typeface="Montserrat ExtraBold"/>
                <a:sym typeface="Montserrat ExtraBold"/>
              </a:rPr>
              <a:t>Teamwork makes Dream Team Work</a:t>
            </a:r>
            <a:endParaRPr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26"/>
          <p:cNvSpPr txBox="1"/>
          <p:nvPr/>
        </p:nvSpPr>
        <p:spPr>
          <a:xfrm>
            <a:off x="7393775" y="2379300"/>
            <a:ext cx="3000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</a:t>
            </a: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s. dream team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7"/>
          <p:cNvSpPr txBox="1"/>
          <p:nvPr>
            <p:ph type="title"/>
          </p:nvPr>
        </p:nvSpPr>
        <p:spPr>
          <a:xfrm>
            <a:off x="1260100" y="416200"/>
            <a:ext cx="3798900" cy="62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 - William </a:t>
            </a:r>
            <a:endParaRPr/>
          </a:p>
        </p:txBody>
      </p:sp>
      <p:sp>
        <p:nvSpPr>
          <p:cNvPr id="266" name="Google Shape;266;p27"/>
          <p:cNvSpPr txBox="1"/>
          <p:nvPr>
            <p:ph idx="1" type="body"/>
          </p:nvPr>
        </p:nvSpPr>
        <p:spPr>
          <a:xfrm>
            <a:off x="1260100" y="1106450"/>
            <a:ext cx="3798900" cy="38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entire project has been a </a:t>
            </a:r>
            <a:r>
              <a:rPr lang="en"/>
              <a:t>learning experience, the following are what I believe are the most important:</a:t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Understanding what php and MYSQL are and how when used in conjunction they are able to make a dynamic modern website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Learning how to write more efficient code with modularity in order to decrease development time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Learning the importance of effective and timely communication within a group setting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Management tools such as jira and collaborative tools such as git hub and discord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27"/>
          <p:cNvSpPr txBox="1"/>
          <p:nvPr/>
        </p:nvSpPr>
        <p:spPr>
          <a:xfrm>
            <a:off x="5307975" y="1820450"/>
            <a:ext cx="3252000" cy="24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Thank You</a:t>
            </a:r>
            <a:r>
              <a:rPr b="1" lang="en" sz="2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to my </a:t>
            </a:r>
            <a:r>
              <a:rPr b="1" lang="en" sz="2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Teammates</a:t>
            </a:r>
            <a:r>
              <a:rPr b="1" lang="en" sz="2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Remy and Aman for </a:t>
            </a:r>
            <a:r>
              <a:rPr b="1" lang="en" sz="2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their</a:t>
            </a:r>
            <a:r>
              <a:rPr b="1" lang="en" sz="2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b="1" lang="en" sz="2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tenacious</a:t>
            </a:r>
            <a:r>
              <a:rPr b="1" lang="en" sz="2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attitudes, hardwork and </a:t>
            </a:r>
            <a:r>
              <a:rPr b="1" lang="en" sz="2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communication</a:t>
            </a:r>
            <a:endParaRPr b="1" sz="2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8"/>
          <p:cNvSpPr txBox="1"/>
          <p:nvPr>
            <p:ph type="title"/>
          </p:nvPr>
        </p:nvSpPr>
        <p:spPr>
          <a:xfrm>
            <a:off x="1246300" y="21679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Thanks!</a:t>
            </a:r>
            <a:endParaRPr sz="3000"/>
          </a:p>
        </p:txBody>
      </p:sp>
      <p:pic>
        <p:nvPicPr>
          <p:cNvPr descr="Black and white upward shot of Golden Gate Bridge" id="273" name="Google Shape;273;p28"/>
          <p:cNvPicPr preferRelativeResize="0"/>
          <p:nvPr/>
        </p:nvPicPr>
        <p:blipFill rotWithShape="1">
          <a:blip r:embed="rId3">
            <a:alphaModFix/>
          </a:blip>
          <a:srcRect b="0" l="19071" r="4853" t="9"/>
          <a:stretch/>
        </p:blipFill>
        <p:spPr>
          <a:xfrm>
            <a:off x="3274676" y="0"/>
            <a:ext cx="5869325" cy="51435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4"/>
          <p:cNvSpPr txBox="1"/>
          <p:nvPr>
            <p:ph idx="1" type="subTitle"/>
          </p:nvPr>
        </p:nvSpPr>
        <p:spPr>
          <a:xfrm>
            <a:off x="4257475" y="1265450"/>
            <a:ext cx="4176900" cy="278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43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50"/>
              <a:buChar char="●"/>
            </a:pPr>
            <a:r>
              <a:rPr lang="en" sz="1350">
                <a:solidFill>
                  <a:schemeClr val="dk2"/>
                </a:solidFill>
              </a:rPr>
              <a:t>Transforming</a:t>
            </a:r>
            <a:r>
              <a:rPr lang="en" sz="1350">
                <a:solidFill>
                  <a:schemeClr val="dk2"/>
                </a:solidFill>
              </a:rPr>
              <a:t> HTML files to PHP files</a:t>
            </a:r>
            <a:endParaRPr sz="1350">
              <a:solidFill>
                <a:schemeClr val="dk2"/>
              </a:solidFill>
            </a:endParaRPr>
          </a:p>
          <a:p>
            <a:pPr indent="-3143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50"/>
              <a:buChar char="●"/>
            </a:pPr>
            <a:r>
              <a:rPr lang="en" sz="1350">
                <a:solidFill>
                  <a:schemeClr val="dk2"/>
                </a:solidFill>
              </a:rPr>
              <a:t>Developing and Incorporating Header, Footer and  Nav INCLUDE files, </a:t>
            </a:r>
            <a:endParaRPr sz="1350">
              <a:solidFill>
                <a:schemeClr val="dk2"/>
              </a:solidFill>
            </a:endParaRPr>
          </a:p>
          <a:p>
            <a:pPr indent="-3143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50"/>
              <a:buChar char="●"/>
            </a:pPr>
            <a:r>
              <a:rPr lang="en" sz="1350">
                <a:solidFill>
                  <a:schemeClr val="dk2"/>
                </a:solidFill>
              </a:rPr>
              <a:t>Header and Footer further styling,</a:t>
            </a:r>
            <a:endParaRPr sz="1350">
              <a:solidFill>
                <a:schemeClr val="dk2"/>
              </a:solidFill>
            </a:endParaRPr>
          </a:p>
          <a:p>
            <a:pPr indent="-3143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50"/>
              <a:buChar char="●"/>
            </a:pPr>
            <a:r>
              <a:rPr lang="en" sz="1350">
                <a:solidFill>
                  <a:schemeClr val="dk2"/>
                </a:solidFill>
              </a:rPr>
              <a:t>Developing process_eoi.php that</a:t>
            </a:r>
            <a:endParaRPr sz="1350">
              <a:solidFill>
                <a:schemeClr val="dk2"/>
              </a:solidFill>
            </a:endParaRPr>
          </a:p>
          <a:p>
            <a:pPr indent="-31432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50"/>
              <a:buChar char="○"/>
            </a:pPr>
            <a:r>
              <a:rPr lang="en" sz="1350">
                <a:solidFill>
                  <a:schemeClr val="dk2"/>
                </a:solidFill>
              </a:rPr>
              <a:t>processes all </a:t>
            </a:r>
            <a:r>
              <a:rPr lang="en" sz="1350">
                <a:solidFill>
                  <a:schemeClr val="dk2"/>
                </a:solidFill>
              </a:rPr>
              <a:t>Expressions</a:t>
            </a:r>
            <a:r>
              <a:rPr lang="en" sz="1350">
                <a:solidFill>
                  <a:schemeClr val="dk2"/>
                </a:solidFill>
              </a:rPr>
              <a:t> of Interest,</a:t>
            </a:r>
            <a:endParaRPr sz="1350">
              <a:solidFill>
                <a:schemeClr val="dk2"/>
              </a:solidFill>
            </a:endParaRPr>
          </a:p>
          <a:p>
            <a:pPr indent="-31432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50"/>
              <a:buChar char="○"/>
            </a:pPr>
            <a:r>
              <a:rPr lang="en" sz="1350">
                <a:solidFill>
                  <a:schemeClr val="dk2"/>
                </a:solidFill>
              </a:rPr>
              <a:t>Carries Server Side validation of all user inputs,</a:t>
            </a:r>
            <a:endParaRPr sz="1350">
              <a:solidFill>
                <a:schemeClr val="dk2"/>
              </a:solidFill>
            </a:endParaRPr>
          </a:p>
          <a:p>
            <a:pPr indent="-3143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50"/>
              <a:buChar char="●"/>
            </a:pPr>
            <a:r>
              <a:rPr lang="en" sz="1350">
                <a:solidFill>
                  <a:schemeClr val="dk2"/>
                </a:solidFill>
              </a:rPr>
              <a:t>Development error_page.php that </a:t>
            </a:r>
            <a:endParaRPr sz="1350">
              <a:solidFill>
                <a:schemeClr val="dk2"/>
              </a:solidFill>
            </a:endParaRPr>
          </a:p>
          <a:p>
            <a:pPr indent="-31432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50"/>
              <a:buChar char="○"/>
            </a:pPr>
            <a:r>
              <a:rPr lang="en" sz="1350">
                <a:solidFill>
                  <a:schemeClr val="dk2"/>
                </a:solidFill>
              </a:rPr>
              <a:t>That redirects user when attempting to apply with invalid input</a:t>
            </a:r>
            <a:endParaRPr sz="1350">
              <a:solidFill>
                <a:schemeClr val="dk2"/>
              </a:solidFill>
            </a:endParaRPr>
          </a:p>
        </p:txBody>
      </p:sp>
      <p:sp>
        <p:nvSpPr>
          <p:cNvPr id="142" name="Google Shape;142;p14"/>
          <p:cNvSpPr txBox="1"/>
          <p:nvPr>
            <p:ph idx="4294967295" type="title"/>
          </p:nvPr>
        </p:nvSpPr>
        <p:spPr>
          <a:xfrm>
            <a:off x="4257475" y="356675"/>
            <a:ext cx="4587000" cy="11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 - Aman</a:t>
            </a:r>
            <a:endParaRPr/>
          </a:p>
        </p:txBody>
      </p:sp>
      <p:sp>
        <p:nvSpPr>
          <p:cNvPr id="143" name="Google Shape;143;p14"/>
          <p:cNvSpPr txBox="1"/>
          <p:nvPr/>
        </p:nvSpPr>
        <p:spPr>
          <a:xfrm>
            <a:off x="4257475" y="890150"/>
            <a:ext cx="2866200" cy="3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Contributions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44" name="Google Shape;14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175" y="356676"/>
            <a:ext cx="1269885" cy="114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64325" y="222498"/>
            <a:ext cx="1192100" cy="162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1999298"/>
            <a:ext cx="3240773" cy="29918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5"/>
          <p:cNvSpPr txBox="1"/>
          <p:nvPr>
            <p:ph type="title"/>
          </p:nvPr>
        </p:nvSpPr>
        <p:spPr>
          <a:xfrm>
            <a:off x="474125" y="389675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 - Remy</a:t>
            </a:r>
            <a:endParaRPr/>
          </a:p>
        </p:txBody>
      </p:sp>
      <p:sp>
        <p:nvSpPr>
          <p:cNvPr id="152" name="Google Shape;152;p15"/>
          <p:cNvSpPr txBox="1"/>
          <p:nvPr/>
        </p:nvSpPr>
        <p:spPr>
          <a:xfrm>
            <a:off x="474125" y="1245350"/>
            <a:ext cx="2866200" cy="3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Contributions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3" name="Google Shape;153;p15"/>
          <p:cNvSpPr txBox="1"/>
          <p:nvPr/>
        </p:nvSpPr>
        <p:spPr>
          <a:xfrm>
            <a:off x="474125" y="1620650"/>
            <a:ext cx="3633600" cy="30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4325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350"/>
              <a:buFont typeface="Lato"/>
              <a:buChar char="●"/>
            </a:pPr>
            <a:r>
              <a:rPr lang="en" sz="1350">
                <a:solidFill>
                  <a:srgbClr val="CCCCCC"/>
                </a:solidFill>
                <a:highlight>
                  <a:srgbClr val="1F1F1F"/>
                </a:highlight>
                <a:latin typeface="Lato"/>
                <a:ea typeface="Lato"/>
                <a:cs typeface="Lato"/>
                <a:sym typeface="Lato"/>
              </a:rPr>
              <a:t>Manage page </a:t>
            </a:r>
            <a:endParaRPr sz="1350">
              <a:solidFill>
                <a:srgbClr val="CCCCCC"/>
              </a:solidFill>
              <a:highlight>
                <a:srgbClr val="1F1F1F"/>
              </a:highlight>
              <a:latin typeface="Lato"/>
              <a:ea typeface="Lato"/>
              <a:cs typeface="Lato"/>
              <a:sym typeface="Lato"/>
            </a:endParaRPr>
          </a:p>
          <a:p>
            <a:pPr indent="-314325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350"/>
              <a:buFont typeface="Lato"/>
              <a:buChar char="●"/>
            </a:pPr>
            <a:r>
              <a:rPr lang="en" sz="1350">
                <a:solidFill>
                  <a:srgbClr val="CCCCCC"/>
                </a:solidFill>
                <a:highlight>
                  <a:srgbClr val="1F1F1F"/>
                </a:highlight>
                <a:latin typeface="Lato"/>
                <a:ea typeface="Lato"/>
                <a:cs typeface="Lato"/>
                <a:sym typeface="Lato"/>
              </a:rPr>
              <a:t>Signup and Login authentication with signout</a:t>
            </a:r>
            <a:endParaRPr sz="1350">
              <a:solidFill>
                <a:srgbClr val="CCCCCC"/>
              </a:solidFill>
              <a:highlight>
                <a:srgbClr val="1F1F1F"/>
              </a:highlight>
              <a:latin typeface="Lato"/>
              <a:ea typeface="Lato"/>
              <a:cs typeface="Lato"/>
              <a:sym typeface="Lato"/>
            </a:endParaRPr>
          </a:p>
          <a:p>
            <a:pPr indent="-314325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350"/>
              <a:buFont typeface="Lato"/>
              <a:buChar char="●"/>
            </a:pPr>
            <a:r>
              <a:rPr lang="en" sz="1350">
                <a:solidFill>
                  <a:srgbClr val="CCCCCC"/>
                </a:solidFill>
                <a:highlight>
                  <a:srgbClr val="1F1F1F"/>
                </a:highlight>
                <a:latin typeface="Lato"/>
                <a:ea typeface="Lato"/>
                <a:cs typeface="Lato"/>
                <a:sym typeface="Lato"/>
              </a:rPr>
              <a:t>3 strike login attempt lock</a:t>
            </a:r>
            <a:endParaRPr sz="1350">
              <a:solidFill>
                <a:srgbClr val="CCCCCC"/>
              </a:solidFill>
              <a:highlight>
                <a:srgbClr val="1F1F1F"/>
              </a:highlight>
              <a:latin typeface="Lato"/>
              <a:ea typeface="Lato"/>
              <a:cs typeface="Lato"/>
              <a:sym typeface="Lato"/>
            </a:endParaRPr>
          </a:p>
          <a:p>
            <a:pPr indent="-314325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350"/>
              <a:buFont typeface="Lato"/>
              <a:buChar char="●"/>
            </a:pPr>
            <a:r>
              <a:rPr lang="en" sz="1350">
                <a:solidFill>
                  <a:srgbClr val="CCCCCC"/>
                </a:solidFill>
                <a:highlight>
                  <a:srgbClr val="1F1F1F"/>
                </a:highlight>
                <a:latin typeface="Lato"/>
                <a:ea typeface="Lato"/>
                <a:cs typeface="Lato"/>
                <a:sym typeface="Lato"/>
              </a:rPr>
              <a:t>EOI record sorting </a:t>
            </a:r>
            <a:r>
              <a:rPr lang="en" sz="1350">
                <a:solidFill>
                  <a:srgbClr val="CCCCCC"/>
                </a:solidFill>
                <a:highlight>
                  <a:srgbClr val="1F1F1F"/>
                </a:highlight>
                <a:latin typeface="Lato"/>
                <a:ea typeface="Lato"/>
                <a:cs typeface="Lato"/>
                <a:sym typeface="Lato"/>
              </a:rPr>
              <a:t>and display</a:t>
            </a:r>
            <a:endParaRPr sz="1350">
              <a:solidFill>
                <a:srgbClr val="808080"/>
              </a:solidFill>
              <a:highlight>
                <a:srgbClr val="1F1F1F"/>
              </a:highlight>
              <a:latin typeface="Lato"/>
              <a:ea typeface="Lato"/>
              <a:cs typeface="Lato"/>
              <a:sym typeface="Lato"/>
            </a:endParaRPr>
          </a:p>
          <a:p>
            <a:pPr indent="-314325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350"/>
              <a:buFont typeface="Lato"/>
              <a:buChar char="●"/>
            </a:pPr>
            <a:r>
              <a:rPr lang="en" sz="1350">
                <a:solidFill>
                  <a:srgbClr val="CCCCCC"/>
                </a:solidFill>
                <a:highlight>
                  <a:srgbClr val="1F1F1F"/>
                </a:highlight>
                <a:latin typeface="Lato"/>
                <a:ea typeface="Lato"/>
                <a:cs typeface="Lato"/>
                <a:sym typeface="Lato"/>
              </a:rPr>
              <a:t>settings.php </a:t>
            </a:r>
            <a:endParaRPr sz="1350">
              <a:solidFill>
                <a:srgbClr val="CCCCCC"/>
              </a:solidFill>
              <a:highlight>
                <a:srgbClr val="1F1F1F"/>
              </a:highlight>
              <a:latin typeface="Lato"/>
              <a:ea typeface="Lato"/>
              <a:cs typeface="Lato"/>
              <a:sym typeface="Lato"/>
            </a:endParaRPr>
          </a:p>
          <a:p>
            <a:pPr indent="-314325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350"/>
              <a:buFont typeface="Lato"/>
              <a:buChar char="●"/>
            </a:pPr>
            <a:r>
              <a:rPr lang="en" sz="1350">
                <a:solidFill>
                  <a:srgbClr val="CCCCCC"/>
                </a:solidFill>
                <a:highlight>
                  <a:srgbClr val="1F1F1F"/>
                </a:highlight>
                <a:latin typeface="Lato"/>
                <a:ea typeface="Lato"/>
                <a:cs typeface="Lato"/>
                <a:sym typeface="Lato"/>
              </a:rPr>
              <a:t>Organising consistency for database names </a:t>
            </a:r>
            <a:endParaRPr sz="1350">
              <a:solidFill>
                <a:srgbClr val="CCCCCC"/>
              </a:solidFill>
              <a:highlight>
                <a:srgbClr val="1F1F1F"/>
              </a:highlight>
              <a:latin typeface="Lato"/>
              <a:ea typeface="Lato"/>
              <a:cs typeface="Lato"/>
              <a:sym typeface="Lato"/>
            </a:endParaRPr>
          </a:p>
          <a:p>
            <a:pPr indent="-314325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350"/>
              <a:buFont typeface="Lato"/>
              <a:buChar char="●"/>
            </a:pPr>
            <a:r>
              <a:rPr lang="en" sz="1350">
                <a:solidFill>
                  <a:srgbClr val="CCCCCC"/>
                </a:solidFill>
                <a:highlight>
                  <a:srgbClr val="1F1F1F"/>
                </a:highlight>
                <a:latin typeface="Lato"/>
                <a:ea typeface="Lato"/>
                <a:cs typeface="Lato"/>
                <a:sym typeface="Lato"/>
              </a:rPr>
              <a:t>Dynamic Job Reference Number listing in dropdown menus</a:t>
            </a:r>
            <a:endParaRPr sz="1350">
              <a:solidFill>
                <a:srgbClr val="CCCCCC"/>
              </a:solidFill>
              <a:highlight>
                <a:srgbClr val="1F1F1F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CCCCCC"/>
              </a:solidFill>
              <a:highlight>
                <a:srgbClr val="1F1F1F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54" name="Google Shape;15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02625" y="2435268"/>
            <a:ext cx="2599474" cy="507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02625" y="665326"/>
            <a:ext cx="2599473" cy="15193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Introduction-William</a:t>
            </a:r>
            <a:endParaRPr/>
          </a:p>
        </p:txBody>
      </p:sp>
      <p:sp>
        <p:nvSpPr>
          <p:cNvPr id="161" name="Google Shape;161;p16"/>
          <p:cNvSpPr txBox="1"/>
          <p:nvPr>
            <p:ph idx="1" type="body"/>
          </p:nvPr>
        </p:nvSpPr>
        <p:spPr>
          <a:xfrm>
            <a:off x="1297500" y="1560075"/>
            <a:ext cx="40704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Contributions:</a:t>
            </a:r>
            <a:endParaRPr b="1" sz="1600"/>
          </a:p>
          <a:p>
            <a:pPr indent="-314325" lvl="0" marL="457200" rtl="0" algn="l">
              <a:spcBef>
                <a:spcPts val="1200"/>
              </a:spcBef>
              <a:spcAft>
                <a:spcPts val="0"/>
              </a:spcAft>
              <a:buSzPts val="1350"/>
              <a:buChar char="●"/>
            </a:pPr>
            <a:r>
              <a:rPr b="1" lang="en" sz="1350"/>
              <a:t>Creation of company logo and subsequent images on the enhancements page </a:t>
            </a:r>
            <a:endParaRPr b="1" sz="1350"/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SzPts val="1350"/>
              <a:buChar char="●"/>
            </a:pPr>
            <a:r>
              <a:rPr b="1" lang="en" sz="1350"/>
              <a:t>Creation of Jobs page and the back-end of the Enhancements page.</a:t>
            </a:r>
            <a:endParaRPr b="1" sz="1350"/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SzPts val="1350"/>
              <a:buChar char="●"/>
            </a:pPr>
            <a:r>
              <a:rPr b="1" lang="en" sz="1350"/>
              <a:t>Further styling of jobs and enhancements page</a:t>
            </a:r>
            <a:endParaRPr b="1" sz="1350"/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SzPts val="1350"/>
              <a:buChar char="●"/>
            </a:pPr>
            <a:r>
              <a:rPr b="1" lang="en" sz="1350"/>
              <a:t>Creation and </a:t>
            </a:r>
            <a:r>
              <a:rPr b="1" lang="en" sz="1350"/>
              <a:t>implementation</a:t>
            </a:r>
            <a:r>
              <a:rPr b="1" lang="en" sz="1350"/>
              <a:t> of jobs MYSQL table </a:t>
            </a:r>
            <a:endParaRPr b="1" sz="1350"/>
          </a:p>
          <a:p>
            <a:pPr indent="0" lvl="0" marL="9144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200"/>
          </a:p>
        </p:txBody>
      </p:sp>
      <p:pic>
        <p:nvPicPr>
          <p:cNvPr id="162" name="Google Shape;162;p16" title="Screenshot 2025-05-26 19152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7900" y="665349"/>
            <a:ext cx="3513723" cy="1770525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16"/>
          <p:cNvSpPr txBox="1"/>
          <p:nvPr/>
        </p:nvSpPr>
        <p:spPr>
          <a:xfrm>
            <a:off x="8664700" y="598075"/>
            <a:ext cx="9144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64" name="Google Shape;164;p16" title="Screenshot 2025-05-26 191501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67900" y="2571750"/>
            <a:ext cx="3513725" cy="24500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Development Process - Aman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Header, Footer and Nav Bar</a:t>
            </a:r>
            <a:endParaRPr/>
          </a:p>
        </p:txBody>
      </p:sp>
      <p:pic>
        <p:nvPicPr>
          <p:cNvPr id="170" name="Google Shape;17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050" y="1307850"/>
            <a:ext cx="8839202" cy="787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4362625"/>
            <a:ext cx="8839198" cy="7082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17"/>
          <p:cNvPicPr preferRelativeResize="0"/>
          <p:nvPr/>
        </p:nvPicPr>
        <p:blipFill rotWithShape="1">
          <a:blip r:embed="rId5">
            <a:alphaModFix/>
          </a:blip>
          <a:srcRect b="0" l="0" r="3025" t="0"/>
          <a:stretch/>
        </p:blipFill>
        <p:spPr>
          <a:xfrm>
            <a:off x="82050" y="2104450"/>
            <a:ext cx="4264125" cy="224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17"/>
          <p:cNvPicPr preferRelativeResize="0"/>
          <p:nvPr/>
        </p:nvPicPr>
        <p:blipFill rotWithShape="1">
          <a:blip r:embed="rId6">
            <a:alphaModFix/>
          </a:blip>
          <a:srcRect b="0" l="0" r="5267" t="0"/>
          <a:stretch/>
        </p:blipFill>
        <p:spPr>
          <a:xfrm>
            <a:off x="4346175" y="2104450"/>
            <a:ext cx="3173650" cy="123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17"/>
          <p:cNvPicPr preferRelativeResize="0"/>
          <p:nvPr/>
        </p:nvPicPr>
        <p:blipFill rotWithShape="1">
          <a:blip r:embed="rId7">
            <a:alphaModFix/>
          </a:blip>
          <a:srcRect b="0" l="0" r="5006" t="0"/>
          <a:stretch/>
        </p:blipFill>
        <p:spPr>
          <a:xfrm>
            <a:off x="4346175" y="3572938"/>
            <a:ext cx="4575075" cy="554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Development Process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Error Page</a:t>
            </a:r>
            <a:endParaRPr/>
          </a:p>
        </p:txBody>
      </p:sp>
      <p:sp>
        <p:nvSpPr>
          <p:cNvPr id="180" name="Google Shape;180;p18"/>
          <p:cNvSpPr txBox="1"/>
          <p:nvPr>
            <p:ph idx="1" type="body"/>
          </p:nvPr>
        </p:nvSpPr>
        <p:spPr>
          <a:xfrm>
            <a:off x="335975" y="3112325"/>
            <a:ext cx="3724200" cy="179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Using a PHP session, I was able to temporarily store which specific inputs caused validation errors. These errors were then accessed and displayed on a separate page to inform the user, and cleared only when the user returned to the form.</a:t>
            </a:r>
            <a:endParaRPr/>
          </a:p>
        </p:txBody>
      </p:sp>
      <p:sp>
        <p:nvSpPr>
          <p:cNvPr id="181" name="Google Shape;181;p1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82" name="Google Shape;182;p18"/>
          <p:cNvPicPr preferRelativeResize="0"/>
          <p:nvPr/>
        </p:nvPicPr>
        <p:blipFill rotWithShape="1">
          <a:blip r:embed="rId3">
            <a:alphaModFix/>
          </a:blip>
          <a:srcRect b="0" l="5855" r="0" t="0"/>
          <a:stretch/>
        </p:blipFill>
        <p:spPr>
          <a:xfrm>
            <a:off x="5034050" y="109450"/>
            <a:ext cx="3724059" cy="30028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18"/>
          <p:cNvPicPr preferRelativeResize="0"/>
          <p:nvPr/>
        </p:nvPicPr>
        <p:blipFill rotWithShape="1">
          <a:blip r:embed="rId4">
            <a:alphaModFix/>
          </a:blip>
          <a:srcRect b="14339" l="920" r="-919" t="-14340"/>
          <a:stretch/>
        </p:blipFill>
        <p:spPr>
          <a:xfrm>
            <a:off x="5034050" y="2775518"/>
            <a:ext cx="3758749" cy="23327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77575" y="1307850"/>
            <a:ext cx="2624351" cy="161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025" y="1344101"/>
            <a:ext cx="2299425" cy="7101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9"/>
          <p:cNvSpPr txBox="1"/>
          <p:nvPr>
            <p:ph type="title"/>
          </p:nvPr>
        </p:nvSpPr>
        <p:spPr>
          <a:xfrm>
            <a:off x="1297500" y="41617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Development Process - William </a:t>
            </a:r>
            <a:r>
              <a:rPr lang="en" sz="1600"/>
              <a:t>(Making a dynamic jobs page)</a:t>
            </a:r>
            <a:endParaRPr sz="1600"/>
          </a:p>
        </p:txBody>
      </p:sp>
      <p:sp>
        <p:nvSpPr>
          <p:cNvPr id="191" name="Google Shape;191;p19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Some of my work was with php, however this came to be my favourite section. Using a php session I was able to access the data stored in the table “jobs”. Then using this data, I was able to echo out the relevant material as the job </a:t>
            </a:r>
            <a:r>
              <a:rPr lang="en"/>
              <a:t>description on a loop. Looping as many times as there are robs in the table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If there were no rows in ‘jobs’ an if else statement would display the relevant message</a:t>
            </a:r>
            <a:endParaRPr/>
          </a:p>
        </p:txBody>
      </p:sp>
      <p:sp>
        <p:nvSpPr>
          <p:cNvPr id="192" name="Google Shape;192;p19"/>
          <p:cNvSpPr txBox="1"/>
          <p:nvPr>
            <p:ph idx="2" type="body"/>
          </p:nvPr>
        </p:nvSpPr>
        <p:spPr>
          <a:xfrm>
            <a:off x="6593850" y="3532775"/>
            <a:ext cx="1600500" cy="35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93" name="Google Shape;193;p19" title="Screenshot 2025-05-26 192023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9550" y="994150"/>
            <a:ext cx="4037276" cy="2145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19" title="Screenshot 2025-05-26 192731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25400" y="3506900"/>
            <a:ext cx="3750976" cy="403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0"/>
          <p:cNvSpPr txBox="1"/>
          <p:nvPr>
            <p:ph type="title"/>
          </p:nvPr>
        </p:nvSpPr>
        <p:spPr>
          <a:xfrm>
            <a:off x="474125" y="236125"/>
            <a:ext cx="5838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Development Process - Remy</a:t>
            </a:r>
            <a:endParaRPr/>
          </a:p>
        </p:txBody>
      </p:sp>
      <p:sp>
        <p:nvSpPr>
          <p:cNvPr id="200" name="Google Shape;200;p20"/>
          <p:cNvSpPr txBox="1"/>
          <p:nvPr/>
        </p:nvSpPr>
        <p:spPr>
          <a:xfrm>
            <a:off x="474125" y="1245350"/>
            <a:ext cx="2866200" cy="3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Backend - PHP, MySQL 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1" name="Google Shape;201;p20"/>
          <p:cNvSpPr txBox="1"/>
          <p:nvPr/>
        </p:nvSpPr>
        <p:spPr>
          <a:xfrm>
            <a:off x="474125" y="1620650"/>
            <a:ext cx="3679800" cy="32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>
                <a:solidFill>
                  <a:srgbClr val="CCCCCC"/>
                </a:solidFill>
                <a:highlight>
                  <a:srgbClr val="1F1F1F"/>
                </a:highlight>
                <a:latin typeface="Lato"/>
                <a:ea typeface="Lato"/>
                <a:cs typeface="Lato"/>
                <a:sym typeface="Lato"/>
              </a:rPr>
              <a:t>A majority of my work was in PHP and MySQL, with php being used to connect to the MySQL database, input and output records dynamically, and authenticate users.</a:t>
            </a:r>
            <a:endParaRPr sz="1450">
              <a:solidFill>
                <a:srgbClr val="CCCCCC"/>
              </a:solidFill>
              <a:highlight>
                <a:srgbClr val="1F1F1F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CCCCCC"/>
              </a:solidFill>
              <a:highlight>
                <a:srgbClr val="1F1F1F"/>
              </a:highlight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02" name="Google Shape;20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4075" y="0"/>
            <a:ext cx="4658450" cy="219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47575" y="1505049"/>
            <a:ext cx="2133402" cy="21334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1"/>
          <p:cNvSpPr txBox="1"/>
          <p:nvPr>
            <p:ph type="title"/>
          </p:nvPr>
        </p:nvSpPr>
        <p:spPr>
          <a:xfrm>
            <a:off x="474125" y="236125"/>
            <a:ext cx="5838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Development Process - Remy</a:t>
            </a:r>
            <a:endParaRPr/>
          </a:p>
        </p:txBody>
      </p:sp>
      <p:sp>
        <p:nvSpPr>
          <p:cNvPr id="209" name="Google Shape;209;p21"/>
          <p:cNvSpPr txBox="1"/>
          <p:nvPr/>
        </p:nvSpPr>
        <p:spPr>
          <a:xfrm>
            <a:off x="474125" y="1245350"/>
            <a:ext cx="2866200" cy="3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Backend - PHP, MySQL 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0" name="Google Shape;210;p21"/>
          <p:cNvSpPr txBox="1"/>
          <p:nvPr/>
        </p:nvSpPr>
        <p:spPr>
          <a:xfrm>
            <a:off x="474125" y="1620650"/>
            <a:ext cx="3633600" cy="30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CCCCCC"/>
                </a:solidFill>
                <a:highlight>
                  <a:srgbClr val="1F1F1F"/>
                </a:highlight>
                <a:latin typeface="Lato"/>
                <a:ea typeface="Lato"/>
                <a:cs typeface="Lato"/>
                <a:sym typeface="Lato"/>
              </a:rPr>
              <a:t>My favourite part was configuring the login and signup. I had to learn how to use password_hash() and mysqli functions, and solve the issue of how to keep track of login attempts using $_SESSION variables. </a:t>
            </a:r>
            <a:endParaRPr sz="1350">
              <a:solidFill>
                <a:srgbClr val="CCCCCC"/>
              </a:solidFill>
              <a:highlight>
                <a:srgbClr val="1F1F1F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CCCCCC"/>
              </a:solidFill>
              <a:highlight>
                <a:srgbClr val="1F1F1F"/>
              </a:highlight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11" name="Google Shape;211;p21"/>
          <p:cNvPicPr preferRelativeResize="0"/>
          <p:nvPr/>
        </p:nvPicPr>
        <p:blipFill rotWithShape="1">
          <a:blip r:embed="rId3">
            <a:alphaModFix/>
          </a:blip>
          <a:srcRect b="0" l="0" r="29318" t="0"/>
          <a:stretch/>
        </p:blipFill>
        <p:spPr>
          <a:xfrm>
            <a:off x="520325" y="2895050"/>
            <a:ext cx="3454574" cy="53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18374" y="1327425"/>
            <a:ext cx="3701977" cy="1855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72250" y="3292451"/>
            <a:ext cx="1701884" cy="165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